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B6AA73-AB17-497E-8A4C-7D2EDC395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AB7529-9EDF-43DA-AF80-970FF57EC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D4E205-B11A-4505-AEAB-6FEE9047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239E31-1E27-474D-B25E-BEA82324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3E231C-CA21-46A3-AE3F-3CCEDEEC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44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30C3D-D6E7-49D4-A8A3-A662902D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476A55C-76F9-435C-9925-EB1837B9F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36F4E-3CC7-4F4F-85EF-016E5ED7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F1C94-8BF3-4DA2-938C-60F40D2B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8DFA26-309B-4489-9107-5591E1AB5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83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E9B4DC-23B8-408F-904C-48E81A59A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97FA1C-65E7-4F27-9AEA-CCEEA240F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E773EA-4751-4D4E-81E1-31807DA7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10AD97-EA34-459E-9D16-1D838491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7274C9-C4B2-4ECA-A444-979F90CA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85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16084-6BCC-4F98-8AE8-7C863269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8ABC02-32E9-4B56-918C-7F796AC2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E81E16-B9E3-436B-8F56-59C8467B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FACD74-361B-449D-887B-DC05F416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E7882-A3A3-4255-8A91-669764B9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77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25D81-2AA7-4120-A1F0-F89EF158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2259C-4E84-4369-A9C4-C7FD8116B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5D1FA-E669-444E-A345-6B591E01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EBACA7-4580-4841-96E2-F7E5CB47C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8F10-227C-4E21-9A6E-C566419D6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74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5B7F0-6476-4DD0-927E-90133687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05D864-F380-4ADB-8AF1-2D6A9C4F2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1E7DDD-8317-4564-96DC-9198A1893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A4D990-EF75-4398-8CC0-8B3169DB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804A4B-0495-42F4-A788-A0491DE5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0B15E-87FE-4256-93DB-D804E6D0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30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288F6-11FE-4744-BF3A-3422196E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9FAC98-BC5F-468F-A2FB-491703477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A28E98-235D-4F72-9746-3011D8CF6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A7FA173-F733-456F-9F97-4F3C3D87A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82BE35-62D5-4B47-BAEF-553C4C735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67D260-2D55-4A70-8548-E583DBCE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ECD5619-491F-4DC9-8203-A353B740E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A2AD6F3-7FCE-47C5-90DC-246ACFDA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91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6B409-BD72-4882-BCD1-320D9F39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F932B7-25EB-4B40-816C-258A37C43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142BB9-7619-4619-BE8A-A0BD4261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E95819-850B-4E67-B5B4-2C6DC88D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0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DDE5FC-1360-473B-9F6F-EB6B6AED4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163A0A-A3B2-4C3F-BE37-93B8A6C9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BB4644-3968-4A20-87CF-CC205829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61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7A800-7F9E-45BC-AA66-027E147C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515C8-97A8-4940-AF64-6768C30FB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EE3764-0CC9-4FC2-BEEF-239077E56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EEAE28-3D36-4942-8835-06DD8700C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5DEDAC-5AEB-49C6-805E-735E0B94D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BDD940-CB88-4099-ADE9-A85F662D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8B133-D8B1-455F-A677-DCBC2B8B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33BB87E-E231-4A0B-834A-CE52744FB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ED66C6-7F9F-4E35-AA57-D8E8C0CD0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229857-956B-4D4A-95D9-09365846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55FB85-0CC9-4A30-AE60-D40472AD9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2B90D5-D81F-4F2F-BCC2-184ECEA4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2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8109D6-7492-416B-83A6-DEEC920B8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23643E-6F3E-4B0E-B28B-9163A1192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065C2-3AC9-40BC-B77A-C1AC78BE4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31CCB-7D08-41D5-B54A-02540E171880}" type="datetimeFigureOut">
              <a:rPr lang="de-DE" smtClean="0"/>
              <a:t>21.02.2026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3EB482-15D5-45C8-879D-56EEF8B63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94EC1E-553A-4604-8D76-BABED08F4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52A0C-033A-41A1-956F-ED689B924F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89DD891-37A4-4EF1-9CAE-C52B0753B7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C9B5118-2984-45ED-9669-FAD7190CF418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DDF5F2A-60D9-48E8-BE92-CEDC79E1DE8A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2800">
                <a:solidFill>
                  <a:srgbClr val="E8EEF8"/>
                </a:solidFill>
                <a:latin typeface="Segoe UI Semibold" panose="020B0702040204020203" pitchFamily="34" charset="0"/>
              </a:rPr>
              <a:t>AT THE MOUNTAINS OF MADNESS</a:t>
            </a:r>
            <a:endParaRPr lang="de-DE" sz="2800">
              <a:solidFill>
                <a:srgbClr val="E8EEF8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A8DA409-43D1-4A6E-B7B1-49E5FCDABF82}"/>
              </a:ext>
            </a:extLst>
          </p:cNvPr>
          <p:cNvSpPr txBox="1"/>
          <p:nvPr/>
        </p:nvSpPr>
        <p:spPr>
          <a:xfrm>
            <a:off x="731520" y="1165860"/>
            <a:ext cx="10728960" cy="46166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1200">
                <a:solidFill>
                  <a:srgbClr val="7AAAD8"/>
                </a:solidFill>
                <a:latin typeface="Segoe UI" panose="020B0502040204020203" pitchFamily="34" charset="0"/>
              </a:rPr>
              <a:t>Final Director Visual Bible v1
Internal Production Reference PDF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19191A2-B104-424F-B128-DB650E77DDCD}"/>
              </a:ext>
            </a:extLst>
          </p:cNvPr>
          <p:cNvSpPr/>
          <p:nvPr/>
        </p:nvSpPr>
        <p:spPr>
          <a:xfrm>
            <a:off x="731520" y="1645920"/>
            <a:ext cx="10728960" cy="31546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EC6B55-00D5-42FC-967B-453797631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57" y="2497709"/>
            <a:ext cx="967401" cy="145110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F195488-7333-422F-8296-577EAAEFC040}"/>
              </a:ext>
            </a:extLst>
          </p:cNvPr>
          <p:cNvSpPr txBox="1"/>
          <p:nvPr/>
        </p:nvSpPr>
        <p:spPr>
          <a:xfrm>
            <a:off x="975360" y="5074920"/>
            <a:ext cx="10241280" cy="502702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Built from final v7 screenplay + department policies.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Purpose: protect tone, visual grammar, and production consistency from prep through post.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8DA9B4-30DB-4707-B11C-4CB2B7ED1AA6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32479E1-42C9-455D-8A4C-99F0738EE3C4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E52C57F-AA8C-4C10-AA5F-FED279105931}"/>
              </a:ext>
            </a:extLst>
          </p:cNvPr>
          <p:cNvSpPr txBox="1"/>
          <p:nvPr/>
        </p:nvSpPr>
        <p:spPr>
          <a:xfrm>
            <a:off x="11067424" y="6515100"/>
            <a:ext cx="39305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1/24</a:t>
            </a:r>
          </a:p>
        </p:txBody>
      </p:sp>
    </p:spTree>
    <p:extLst>
      <p:ext uri="{BB962C8B-B14F-4D97-AF65-F5344CB8AC3E}">
        <p14:creationId xmlns:p14="http://schemas.microsoft.com/office/powerpoint/2010/main" val="1143558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C6BBF86-F466-4581-8760-A6686976FE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6DA968-45CE-4BD4-9A56-F952438D481C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70BD371-138F-4CFC-8EEB-5F6B77347EC0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Environment: Borehole + Vertical Shaft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3145D8-3715-4AE0-83A3-A0884BF6A69F}"/>
              </a:ext>
            </a:extLst>
          </p:cNvPr>
          <p:cNvSpPr/>
          <p:nvPr/>
        </p:nvSpPr>
        <p:spPr>
          <a:xfrm>
            <a:off x="7437120" y="1440180"/>
            <a:ext cx="3779519" cy="45262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9AFC56-260E-48CC-9E2E-00D20F28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73" y="2209673"/>
            <a:ext cx="1991529" cy="29872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5DEDDC9-E0CC-47A2-AB4E-EB67D41A7731}"/>
              </a:ext>
            </a:extLst>
          </p:cNvPr>
          <p:cNvSpPr txBox="1"/>
          <p:nvPr/>
        </p:nvSpPr>
        <p:spPr>
          <a:xfrm>
            <a:off x="975360" y="1440180"/>
            <a:ext cx="6096000" cy="2462213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Make the descent space the physical lock of the narrative where return becomes impossible.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Verticality must be felt before the collapse happens.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Point-of-no-return moment must be geographically unambiguous.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Depth should read as engineered void, not cave randomness.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KF-01: borehole edge in morning grey with team ring.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KF-02: cable depth feed with no floor return.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KF-03: top-down shaft void with diminishing light.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Surface: overcast diffused light with low-contrast skin rendering.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Shaft: fast falloff to darkness with practical lamps as depth markers.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BB5B72B-7664-4366-BF8A-F7ED21D1DCAC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4E2A7B-1F00-48E4-806E-F50EFD2E7048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5F54BE-D1DD-4A90-A756-544E616E8F4E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10/24</a:t>
            </a:r>
          </a:p>
        </p:txBody>
      </p:sp>
    </p:spTree>
    <p:extLst>
      <p:ext uri="{BB962C8B-B14F-4D97-AF65-F5344CB8AC3E}">
        <p14:creationId xmlns:p14="http://schemas.microsoft.com/office/powerpoint/2010/main" val="87779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7FE65B8-AEA7-45B0-820D-5AA157D598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B73D86-402C-4804-9559-F9EF292F8C34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417F77D-B312-4563-9FCB-B294A448C54A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Environment: Alien Structure Tunnels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A3A35B-D945-4146-8A7A-652115935081}"/>
              </a:ext>
            </a:extLst>
          </p:cNvPr>
          <p:cNvSpPr/>
          <p:nvPr/>
        </p:nvSpPr>
        <p:spPr>
          <a:xfrm>
            <a:off x="7437120" y="1440180"/>
            <a:ext cx="3779519" cy="45262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D267C2-EC23-4101-AE4C-7F15506F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73" y="2209673"/>
            <a:ext cx="1991529" cy="29872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B63322-808D-4883-818C-CFE143E612D6}"/>
              </a:ext>
            </a:extLst>
          </p:cNvPr>
          <p:cNvSpPr txBox="1"/>
          <p:nvPr/>
        </p:nvSpPr>
        <p:spPr>
          <a:xfrm>
            <a:off x="975360" y="1440180"/>
            <a:ext cx="6096000" cy="2462213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Stage the tunnels as active engineered anatomy where space itself performs analysis.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Tunnel geometry must read intentional and repeatable.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Material behavior remains subtle, never fantasy-biological spectacle.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Forward movement should feel like entering a protocol, not exploring ruins.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KF-01: first tunnel reveal from shaft floor.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KF-02: moving beam across fibrous black surface.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KF-03: low-frequency wall response near system event.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Keep practical beam cones narrow and motivated.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Preserve heavy negative space without losing orientation.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0115D3F-F965-46EA-9F23-34A08A3956B0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1C48FA-C290-46BB-A945-CD2825F855D8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2D6B769-C00D-43FF-9279-121F9562ECA0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11/24</a:t>
            </a:r>
          </a:p>
        </p:txBody>
      </p:sp>
    </p:spTree>
    <p:extLst>
      <p:ext uri="{BB962C8B-B14F-4D97-AF65-F5344CB8AC3E}">
        <p14:creationId xmlns:p14="http://schemas.microsoft.com/office/powerpoint/2010/main" val="185547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6AF920B-E1ED-4047-BCC9-374F85694A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B4F9B52-F664-4CA9-82C1-8DE884336BEF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B4EB16-2229-4119-93B8-D09396AF3835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Environment: Iteration Chamber + Archive Wall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3B62955-2E19-4A9C-8D20-1C7585A198FE}"/>
              </a:ext>
            </a:extLst>
          </p:cNvPr>
          <p:cNvSpPr/>
          <p:nvPr/>
        </p:nvSpPr>
        <p:spPr>
          <a:xfrm>
            <a:off x="7437120" y="1440180"/>
            <a:ext cx="3779519" cy="45262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AB0171-4106-49D5-A7E3-9BC31DC9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73" y="2209673"/>
            <a:ext cx="1991529" cy="29872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803E48-4448-49A9-9220-CD3D59F4D907}"/>
              </a:ext>
            </a:extLst>
          </p:cNvPr>
          <p:cNvSpPr txBox="1"/>
          <p:nvPr/>
        </p:nvSpPr>
        <p:spPr>
          <a:xfrm>
            <a:off x="975360" y="1440180"/>
            <a:ext cx="6096000" cy="2964914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Deliver the film's central ontological shock through controlled visual escalation, not spectacle overload.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Chamber reveal must be staged in steps, never as one total dump.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Bodies read as archived series, not gore tableau.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Archive wall contact is the perception rupture pivot.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KF-01: rows in darkness before identity recognition.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KF-02: first clear human silhouette in preserved state.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KF-03: near-human variation contrast frame.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Low ambient baseline with hard practical beam sculpting.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Keep eye adaptation effect through dark-to-detail reveal progression.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Step 1: Reihen-Geometrie (pattern before meaning).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Step 2: Menschliche Form (recognition without context).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77A69C4-8BF4-4A0A-887A-7F73B2557E09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757FE5-7CF8-4C98-9B15-71AA1955ECF6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E66BB5-E5E0-41ED-B411-CFD84A905C58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12/24</a:t>
            </a:r>
          </a:p>
        </p:txBody>
      </p:sp>
    </p:spTree>
    <p:extLst>
      <p:ext uri="{BB962C8B-B14F-4D97-AF65-F5344CB8AC3E}">
        <p14:creationId xmlns:p14="http://schemas.microsoft.com/office/powerpoint/2010/main" val="390355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E85AC8E-DA9C-4EAA-BFB2-88177A1D6E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FFE9779-F76A-443D-A443-950799D26B86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4B8BD74-F012-4841-B815-A4017565F624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Environment: Isolation + Final Loop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FF96999-FBF3-444E-BC52-36D4C680947B}"/>
              </a:ext>
            </a:extLst>
          </p:cNvPr>
          <p:cNvSpPr/>
          <p:nvPr/>
        </p:nvSpPr>
        <p:spPr>
          <a:xfrm>
            <a:off x="7437120" y="1440180"/>
            <a:ext cx="3779519" cy="45262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4D24CF-935D-41E8-8E9D-7C3421311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73" y="2209673"/>
            <a:ext cx="1991529" cy="29872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13CD102-B603-4C7D-9DAA-57CC2B3901AD}"/>
              </a:ext>
            </a:extLst>
          </p:cNvPr>
          <p:cNvSpPr txBox="1"/>
          <p:nvPr/>
        </p:nvSpPr>
        <p:spPr>
          <a:xfrm>
            <a:off x="975360" y="1440180"/>
            <a:ext cx="6096000" cy="2964914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End with procedural chill where institutional control and cosmic recurrence collapse into one visual statement.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Isolation spaces must feel administratively clean, not dramatic.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Final loop must directly echo opening image architecture.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End cards must read as machine-state communication, not trailer tags.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KF-01: Hartmann signing institutional statement.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KF-02: Keller isolated in white room with recorder.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KF-03: mirror approach and pupil event.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Corridor: broad flat white with minimal shadow personality.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Room: similarly flat, with slight eye catchlight control for mirror beat.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Acoustic bed in isolation scenes should be near-dead.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Primary audible elements: breath, cloth movement, recorder mechanics.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3D4B56F-2EA8-47F9-9C63-6A8909C60772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F0205F-28AC-4C9F-81F1-6ADF118E2053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E7E4DA-DF08-49DF-81FB-3163A292DC64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13/24</a:t>
            </a:r>
          </a:p>
        </p:txBody>
      </p:sp>
    </p:spTree>
    <p:extLst>
      <p:ext uri="{BB962C8B-B14F-4D97-AF65-F5344CB8AC3E}">
        <p14:creationId xmlns:p14="http://schemas.microsoft.com/office/powerpoint/2010/main" val="404831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2B05BD5-9DA6-4080-9790-F5D0B18FB6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614A216-149E-4784-829A-19260E3874D8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55DC3B-733A-4E14-8A80-F9F08860980C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2800">
                <a:solidFill>
                  <a:srgbClr val="E8EEF8"/>
                </a:solidFill>
                <a:latin typeface="Segoe UI Semibold" panose="020B0702040204020203" pitchFamily="34" charset="0"/>
              </a:rPr>
              <a:t>Shot Blueprint: Opening Aerial / Distorted Signal</a:t>
            </a:r>
            <a:endParaRPr lang="de-DE" sz="2800">
              <a:solidFill>
                <a:srgbClr val="E8EEF8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871745-EF92-4303-B6C4-6DA761E96B08}"/>
              </a:ext>
            </a:extLst>
          </p:cNvPr>
          <p:cNvSpPr txBox="1"/>
          <p:nvPr/>
        </p:nvSpPr>
        <p:spPr>
          <a:xfrm>
            <a:off x="975360" y="1440180"/>
            <a:ext cx="10241280" cy="2513509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01: EXT WIDE aerial / static hold / white void scale cue.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02: EXT WIDE aerial / slow drift / helicopter enters frame as black point.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03: EXT MED long lens / rotor against wind streak / fragility cue.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04: INT cockpit insert / analog signal unit / static begins.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05: INT close on Keller profile / no dialogue / listening state.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06: INT radio speaker macro / distortion texture increases.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07: EXT aerial oblique / horizon instability / orientation loss.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08: INT instrument insert / distorted voice fragment "...Camp D1...".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09: INT reaction split / team silent lock / deep hum enters under noise.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10: EXT transition wide / helicopter continues forward / cut to Camp D1 approach.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CCF691-B6B4-41C5-A326-B026245D4431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62DE509-E8D6-4861-A8F6-F913D73E68FB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25D2D6-88F8-4333-9EBF-0E210BBF51D0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14/24</a:t>
            </a:r>
          </a:p>
        </p:txBody>
      </p:sp>
    </p:spTree>
    <p:extLst>
      <p:ext uri="{BB962C8B-B14F-4D97-AF65-F5344CB8AC3E}">
        <p14:creationId xmlns:p14="http://schemas.microsoft.com/office/powerpoint/2010/main" val="3342268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116BC-8A29-4092-988E-B98ACCFB0F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8256672-415B-44D7-B345-89FB31EB5BE9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BFD104B-A628-4886-BD0F-313155337A57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2800">
                <a:solidFill>
                  <a:srgbClr val="E8EEF8"/>
                </a:solidFill>
                <a:latin typeface="Segoe UI Semibold" panose="020B0702040204020203" pitchFamily="34" charset="0"/>
              </a:rPr>
              <a:t>Shot Blueprint: Vertical Shaft Collapse</a:t>
            </a:r>
            <a:endParaRPr lang="de-DE" sz="2800">
              <a:solidFill>
                <a:srgbClr val="E8EEF8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436DC75-F8C6-4699-85F2-4346467C72F7}"/>
              </a:ext>
            </a:extLst>
          </p:cNvPr>
          <p:cNvSpPr txBox="1"/>
          <p:nvPr/>
        </p:nvSpPr>
        <p:spPr>
          <a:xfrm>
            <a:off x="975360" y="1440180"/>
            <a:ext cx="10241280" cy="2513509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01: EXT top-down wide / full team at borehole edge / rope and marker visibility.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02: INSERT cable monitor / depth feed unstable / no floor return.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03: POV down shaft / beam swallowed by darkness.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04: MED on descent team / rope tension increases.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05: INSERT anchor hardware / micro-vibration and ice crack.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06: CLOSE Baranov/Sato / recognition beat before failure.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07: EXT edge profile / structural shear and ice plate break.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08: WIDE collapse read / entry geometry changes clearly.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09: CLOSE on blocked rim / debris lock / "return path gone" clarity.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SHOT 10: MED Keller command beat / forward-only decision.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9B79173-E58D-44B6-922E-C52C9EC37768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3563B6-4987-4834-9A1C-A0DCC59224D2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85EBA4-D36F-4C5F-9AEB-CB7AB720A59C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15/24</a:t>
            </a:r>
          </a:p>
        </p:txBody>
      </p:sp>
    </p:spTree>
    <p:extLst>
      <p:ext uri="{BB962C8B-B14F-4D97-AF65-F5344CB8AC3E}">
        <p14:creationId xmlns:p14="http://schemas.microsoft.com/office/powerpoint/2010/main" val="307549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19243DA-49B9-4371-8B3F-534355B8D0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077535B-C237-4B50-994A-E322F4E03973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C9E775E-2689-4315-9CC5-6D1C74079FEF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2800">
                <a:solidFill>
                  <a:srgbClr val="E8EEF8"/>
                </a:solidFill>
                <a:latin typeface="Segoe UI Semibold" panose="020B0702040204020203" pitchFamily="34" charset="0"/>
              </a:rPr>
              <a:t>Shot Blueprint: Iteration Chamber Reveal</a:t>
            </a:r>
            <a:endParaRPr lang="de-DE" sz="2800">
              <a:solidFill>
                <a:srgbClr val="E8EEF8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8C0F10-9D22-448B-9E00-A1FDF995938A}"/>
              </a:ext>
            </a:extLst>
          </p:cNvPr>
          <p:cNvSpPr txBox="1"/>
          <p:nvPr/>
        </p:nvSpPr>
        <p:spPr>
          <a:xfrm>
            <a:off x="975360" y="1440180"/>
            <a:ext cx="10241280" cy="2831544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01: TUNNEL EXIT wide / chamber darkness with row hints only.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02: MED move-in / beam cuts first line geometry (pattern before identity).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03: INSERT silhouette in frost / first human form recognition.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04: REACTION close Keller/Hartmann / cognitive hesitation.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05: lateral pass / near-human variation appears in same row logic.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06: WIDE depth read / serial structure extends beyond visibility.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07: CLOSE on son-like profile in chamber / denial beat.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08: TRACK to archive wall / surface relief starts micro-response.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09: HAND CONTACT insert / wall activation and hum shift.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10: SUBJECTIVE rupture montage / data not image.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11: RETURN WIDE / team scale collapses against chamber scale.</a:t>
            </a:r>
          </a:p>
          <a:p>
            <a:pPr>
              <a:spcAft>
                <a:spcPts val="400"/>
              </a:spcAft>
            </a:pPr>
            <a:r>
              <a:rPr lang="en-US" sz="1200">
                <a:solidFill>
                  <a:srgbClr val="DFE7F3"/>
                </a:solidFill>
                <a:latin typeface="Segoe UI" panose="020B0502040204020203" pitchFamily="34" charset="0"/>
              </a:rPr>
              <a:t>• SHOT 12: ENTITY threshold frame / measured presence, not attack posture.</a:t>
            </a:r>
            <a:endParaRPr lang="de-DE" sz="12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76850F-0917-45DA-8474-AB4049DF56E2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4789FE-E9B3-436E-B6E7-0FA38E2BAF3C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683F94-D33A-4331-A4E4-C5903D579B0B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16/24</a:t>
            </a:r>
          </a:p>
        </p:txBody>
      </p:sp>
    </p:spTree>
    <p:extLst>
      <p:ext uri="{BB962C8B-B14F-4D97-AF65-F5344CB8AC3E}">
        <p14:creationId xmlns:p14="http://schemas.microsoft.com/office/powerpoint/2010/main" val="2358528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CCAA285-16E5-4701-85FE-AB36223E32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3B85252-2DE0-4017-9802-5A75940C4996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6E0ADE5-CC1D-4700-B19E-E8CB83921B15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Signature Motifs Continuity Matrix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B5557A5-F689-4D3E-9221-D73DDADC47AE}"/>
              </a:ext>
            </a:extLst>
          </p:cNvPr>
          <p:cNvSpPr txBox="1"/>
          <p:nvPr/>
        </p:nvSpPr>
        <p:spPr>
          <a:xfrm>
            <a:off x="975360" y="1440180"/>
            <a:ext cx="10241280" cy="3077766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de-DE" sz="1500">
                <a:solidFill>
                  <a:srgbClr val="DFE7F3"/>
                </a:solidFill>
                <a:latin typeface="Segoe UI" panose="020B0502040204020203" pitchFamily="34" charset="0"/>
              </a:rPr>
              <a:t>• Son photo -&gt; Helicopter intro (`#2`) -&gt; From memory object to proof-obsession trigger -&gt; Son-like chamber iteration (`#23`/`#24`)</a:t>
            </a:r>
          </a:p>
          <a:p>
            <a:pPr>
              <a:spcAft>
                <a:spcPts val="400"/>
              </a:spcAft>
            </a:pPr>
            <a:r>
              <a:rPr lang="de-DE" sz="1500">
                <a:solidFill>
                  <a:srgbClr val="DFE7F3"/>
                </a:solidFill>
                <a:latin typeface="Segoe UI" panose="020B0502040204020203" pitchFamily="34" charset="0"/>
              </a:rPr>
              <a:t>• Notebook / protocol writing -&gt; Early control behavior (`#2`) -&gt; Control turns into compulsive evidence logic -&gt; Institutional-end ambiguity frame (`#34`)</a:t>
            </a:r>
          </a:p>
          <a:p>
            <a:pPr>
              <a:spcAft>
                <a:spcPts val="400"/>
              </a:spcAft>
            </a:pPr>
            <a:r>
              <a:rPr lang="de-DE" sz="1500">
                <a:solidFill>
                  <a:srgbClr val="DFE7F3"/>
                </a:solidFill>
                <a:latin typeface="Segoe UI" panose="020B0502040204020203" pitchFamily="34" charset="0"/>
              </a:rPr>
              <a:t>• Cyan measurement accent -&gt; Camp diagnostics (`#7`, `#14`) -&gt; Device readout to system-response marker -&gt; Integration process coding in end status logic</a:t>
            </a:r>
          </a:p>
          <a:p>
            <a:pPr>
              <a:spcAft>
                <a:spcPts val="400"/>
              </a:spcAft>
            </a:pPr>
            <a:r>
              <a:rPr lang="de-DE" sz="1500">
                <a:solidFill>
                  <a:srgbClr val="DFE7F3"/>
                </a:solidFill>
                <a:latin typeface="Segoe UI" panose="020B0502040204020203" pitchFamily="34" charset="0"/>
              </a:rPr>
              <a:t>• Mirror image -&gt; Isolation room setup (`#34`) -&gt; Identity confidence rupture via pupil event -&gt; Replacement question unresolved in final beat</a:t>
            </a:r>
          </a:p>
          <a:p>
            <a:pPr>
              <a:spcAft>
                <a:spcPts val="400"/>
              </a:spcAft>
            </a:pPr>
            <a:r>
              <a:rPr lang="de-DE" sz="1500">
                <a:solidFill>
                  <a:srgbClr val="DFE7F3"/>
                </a:solidFill>
                <a:latin typeface="Segoe UI" panose="020B0502040204020203" pitchFamily="34" charset="0"/>
              </a:rPr>
              <a:t>• Status cards -&gt; Institutional process layer (`#34`) -&gt; Human report frame collapses into machine process frame -&gt; `STATUS: ITERATION AKTIV` (`#35` ending)</a:t>
            </a:r>
          </a:p>
          <a:p>
            <a:pPr>
              <a:spcAft>
                <a:spcPts val="400"/>
              </a:spcAft>
            </a:pPr>
            <a:r>
              <a:rPr lang="de-DE" sz="1500">
                <a:solidFill>
                  <a:srgbClr val="DFE7F3"/>
                </a:solidFill>
                <a:latin typeface="Segoe UI" panose="020B0502040204020203" pitchFamily="34" charset="0"/>
              </a:rPr>
              <a:t>• Distorted signal + deep hum -&gt; Opening unknown cue (`#1`/`#2`) -&gt; Reframed as active system communication -&gt; Closing mirror confirms cycle recurrence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41E49-6BC6-4542-BF2C-31ED51E7FB51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1DBBD1-5DC6-47E3-9B8F-121B19EC4DE5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0AA9E4-9242-4621-82E4-15F1BE367318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17/24</a:t>
            </a:r>
          </a:p>
        </p:txBody>
      </p:sp>
    </p:spTree>
    <p:extLst>
      <p:ext uri="{BB962C8B-B14F-4D97-AF65-F5344CB8AC3E}">
        <p14:creationId xmlns:p14="http://schemas.microsoft.com/office/powerpoint/2010/main" val="2547455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6E4998D-CDA8-4BD5-A42D-12190F282D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DFAED6-BA9F-4200-8B94-28D0B0F77478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C70593-8646-41FB-A400-D60E49113AB3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VFX Philosophy Policy (Practical-First)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224EC3-F871-4147-8251-410B8DF307D4}"/>
              </a:ext>
            </a:extLst>
          </p:cNvPr>
          <p:cNvSpPr txBox="1"/>
          <p:nvPr/>
        </p:nvSpPr>
        <p:spPr>
          <a:xfrm>
            <a:off x="975360" y="1440180"/>
            <a:ext cx="10241280" cy="2262158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Protect the film's clinical tone by defining where VFX serves story precision and where it is explicitly constrained.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Practical-first execution in all actor-proximate zones.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VFX is a scale and continuity tool, not a style replacement engine.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Every VFX event must preserve geographic readability and tonal restraint.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Use practical snow/wind/props and near-surface structure texture as baseline reality.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Reserve VFX for depth, extension, subtle system behavior, and continuity stitching.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Enforce early asset lock and shot-level intent notes before vendor turnarounds.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Practical: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Snow, wind, rotor interaction, costume contamination, hero props.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689E8F-0201-49F6-8FC0-7139E4ABCCFA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AC4230-0A68-4F7C-810E-DF5DBCF3F803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F2C24F-BFD7-4F1D-AD6E-F43FD818604E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18/24</a:t>
            </a:r>
          </a:p>
        </p:txBody>
      </p:sp>
    </p:spTree>
    <p:extLst>
      <p:ext uri="{BB962C8B-B14F-4D97-AF65-F5344CB8AC3E}">
        <p14:creationId xmlns:p14="http://schemas.microsoft.com/office/powerpoint/2010/main" val="1090069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F68D0FB-CBD7-4132-ADDC-03BC73EAE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D9E59A-B1F0-44F4-823A-737414A7ED6D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227613-364F-47E5-AFE0-B29A2DE344E2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Entity Behavior Rule Set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D85481-F0DF-4B43-BB90-794FD6726A89}"/>
              </a:ext>
            </a:extLst>
          </p:cNvPr>
          <p:cNvSpPr txBox="1"/>
          <p:nvPr/>
        </p:nvSpPr>
        <p:spPr>
          <a:xfrm>
            <a:off x="975360" y="1440180"/>
            <a:ext cx="10241280" cy="2513509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Define strict behavior grammar so entities remain procedural intelligences, not monster antagonists.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Entities are evaluators/operators, never rage-driven hunters.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Movement reads measured and purposeful at all times.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Interaction priority is sensing/comparing/classifying, not killing.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Zone 1 — Observe (&gt;6m): silhouette + hum presence, no rush, no escalation.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Zone 2 — Measure (2–6m): slow calibrated approach, one or two purposeful stops.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Zone 3 — Contact (&lt;2m): sensor/forehead contact → immediate processing stillness → disengage.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Stage entity beats as controlled interventions with clear operational intent.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Keep distance logic consistent (observe -&gt; approach -&gt; measure -&gt; disengage).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Use silence and low-frequency system tones as primary presence cues.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0DD849-A4E5-49F0-ABC3-993341745D75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53A3860-18C6-4C30-A14A-930D7EA64B65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4579DE3-8571-453D-A4F7-D58DBDC2C053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19/24</a:t>
            </a:r>
          </a:p>
        </p:txBody>
      </p:sp>
    </p:spTree>
    <p:extLst>
      <p:ext uri="{BB962C8B-B14F-4D97-AF65-F5344CB8AC3E}">
        <p14:creationId xmlns:p14="http://schemas.microsoft.com/office/powerpoint/2010/main" val="335802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6C75DDD-13BB-4D49-A787-409DD956B7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F8FAED3-28FF-4A13-988A-78729BE586FB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692CD00-03E8-4BAD-AD39-649CD08F8378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2800">
                <a:solidFill>
                  <a:srgbClr val="E8EEF8"/>
                </a:solidFill>
                <a:latin typeface="Segoe UI Semibold" panose="020B0702040204020203" pitchFamily="34" charset="0"/>
              </a:rPr>
              <a:t>How To Use This Bible</a:t>
            </a:r>
            <a:endParaRPr lang="de-DE" sz="2800">
              <a:solidFill>
                <a:srgbClr val="E8EEF8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762496B-0D9C-4E07-9AF2-65DD2A3BB994}"/>
              </a:ext>
            </a:extLst>
          </p:cNvPr>
          <p:cNvSpPr txBox="1"/>
          <p:nvPr/>
        </p:nvSpPr>
        <p:spPr>
          <a:xfrm>
            <a:off x="975360" y="1440180"/>
            <a:ext cx="10241280" cy="1251625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de-DE" sz="1700">
                <a:solidFill>
                  <a:srgbClr val="DFE7F3"/>
                </a:solidFill>
                <a:latin typeface="Segoe UI" panose="020B0502040204020203" pitchFamily="34" charset="0"/>
              </a:rPr>
              <a:t>• Director/DP: read Framework, Shot Blueprints, key environments, and Entity Rules first.</a:t>
            </a:r>
          </a:p>
          <a:p>
            <a:pPr>
              <a:spcAft>
                <a:spcPts val="400"/>
              </a:spcAft>
            </a:pPr>
            <a:r>
              <a:rPr lang="de-DE" sz="1700">
                <a:solidFill>
                  <a:srgbClr val="DFE7F3"/>
                </a:solidFill>
                <a:latin typeface="Segoe UI" panose="020B0502040204020203" pitchFamily="34" charset="0"/>
              </a:rPr>
              <a:t>• Production Design: prioritize Camp/Chamber/Shaft files + spatial/palette diagrams.</a:t>
            </a:r>
          </a:p>
          <a:p>
            <a:pPr>
              <a:spcAft>
                <a:spcPts val="400"/>
              </a:spcAft>
            </a:pPr>
            <a:r>
              <a:rPr lang="de-DE" sz="1700">
                <a:solidFill>
                  <a:srgbClr val="DFE7F3"/>
                </a:solidFill>
                <a:latin typeface="Segoe UI" panose="020B0502040204020203" pitchFamily="34" charset="0"/>
              </a:rPr>
              <a:t>• VFX: follow VFX Philosophy + Entity Rules + Chamber/Tunnel/Shaft assets.</a:t>
            </a:r>
          </a:p>
          <a:p>
            <a:pPr>
              <a:spcAft>
                <a:spcPts val="400"/>
              </a:spcAft>
            </a:pPr>
            <a:r>
              <a:rPr lang="de-DE" sz="1700">
                <a:solidFill>
                  <a:srgbClr val="DFE7F3"/>
                </a:solidFill>
                <a:latin typeface="Segoe UI" panose="020B0502040204020203" pitchFamily="34" charset="0"/>
              </a:rPr>
              <a:t>• Edit/Sound: use Signature Motifs + Shot Blueprints + Isolation Loop policy.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F698583-397F-442C-9E5A-B56511F02C86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A85645-7179-4B9B-900B-8ACA513FC709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7E058A-030A-4567-B5E7-E388E13A8266}"/>
              </a:ext>
            </a:extLst>
          </p:cNvPr>
          <p:cNvSpPr txBox="1"/>
          <p:nvPr/>
        </p:nvSpPr>
        <p:spPr>
          <a:xfrm>
            <a:off x="11067424" y="6515100"/>
            <a:ext cx="39305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2/24</a:t>
            </a:r>
          </a:p>
        </p:txBody>
      </p:sp>
    </p:spTree>
    <p:extLst>
      <p:ext uri="{BB962C8B-B14F-4D97-AF65-F5344CB8AC3E}">
        <p14:creationId xmlns:p14="http://schemas.microsoft.com/office/powerpoint/2010/main" val="2358382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BC7FA83-54EE-4B82-BB2D-640EA0E806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55CE24F-4560-4B30-B298-7EC46E5D611F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1459BA-1342-4C0F-8ECD-09E5C8AC9648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2800">
                <a:solidFill>
                  <a:srgbClr val="E8EEF8"/>
                </a:solidFill>
                <a:latin typeface="Segoe UI Semibold" panose="020B0702040204020203" pitchFamily="34" charset="0"/>
              </a:rPr>
              <a:t>Diagram: Spatial Map (Camp to Chamber)</a:t>
            </a:r>
            <a:endParaRPr lang="de-DE" sz="2800">
              <a:solidFill>
                <a:srgbClr val="E8EEF8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A98B1DC-788A-43D3-A282-33B24DF40C07}"/>
              </a:ext>
            </a:extLst>
          </p:cNvPr>
          <p:cNvSpPr/>
          <p:nvPr/>
        </p:nvSpPr>
        <p:spPr>
          <a:xfrm>
            <a:off x="975360" y="1371600"/>
            <a:ext cx="10241280" cy="425196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458816-A998-4E87-B613-3A9B3442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038" y="2179447"/>
            <a:ext cx="4218026" cy="26362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5722854-1DAC-49B5-B073-4BA7988BD36D}"/>
              </a:ext>
            </a:extLst>
          </p:cNvPr>
          <p:cNvSpPr txBox="1"/>
          <p:nvPr/>
        </p:nvSpPr>
        <p:spPr>
          <a:xfrm>
            <a:off x="975360" y="5760720"/>
            <a:ext cx="10241280" cy="26161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1100">
                <a:solidFill>
                  <a:srgbClr val="7AAAD8"/>
                </a:solidFill>
                <a:latin typeface="Segoe UI" panose="020B0502040204020203" pitchFamily="34" charset="0"/>
              </a:rPr>
              <a:t>Top-down + vertical continuity map for previs and set geography validation.</a:t>
            </a:r>
            <a:endParaRPr lang="de-DE" sz="1100">
              <a:solidFill>
                <a:srgbClr val="7AAAD8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7FFEF5A-9B53-4BB6-8C6F-1034B2658BF4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55DA9C4-3E82-436C-BC2E-031134D76C6D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A6916-AE9E-426C-8ECA-63118DF8A3F4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20/24</a:t>
            </a:r>
          </a:p>
        </p:txBody>
      </p:sp>
    </p:spTree>
    <p:extLst>
      <p:ext uri="{BB962C8B-B14F-4D97-AF65-F5344CB8AC3E}">
        <p14:creationId xmlns:p14="http://schemas.microsoft.com/office/powerpoint/2010/main" val="307668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5FA7525-DD5C-419A-8C96-9FB6A90E78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146463-79B5-40B2-94D2-06BB058B4E87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629D490-B050-4CAB-AF62-35C26CEC92FE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Diagram: Act Visual Compression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72B808-125B-4BF8-A869-F9123731DBAC}"/>
              </a:ext>
            </a:extLst>
          </p:cNvPr>
          <p:cNvSpPr/>
          <p:nvPr/>
        </p:nvSpPr>
        <p:spPr>
          <a:xfrm>
            <a:off x="975360" y="1371600"/>
            <a:ext cx="10241280" cy="425196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DAEDFA-7A72-49B5-9085-00A5231D9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596" y="2179447"/>
            <a:ext cx="4686695" cy="26362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9B188A-5625-4AFA-9C42-D0608A0E9FBC}"/>
              </a:ext>
            </a:extLst>
          </p:cNvPr>
          <p:cNvSpPr txBox="1"/>
          <p:nvPr/>
        </p:nvSpPr>
        <p:spPr>
          <a:xfrm>
            <a:off x="975360" y="5760720"/>
            <a:ext cx="10241280" cy="26161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1100">
                <a:solidFill>
                  <a:srgbClr val="7AAAD8"/>
                </a:solidFill>
                <a:latin typeface="Segoe UI" panose="020B0502040204020203" pitchFamily="34" charset="0"/>
              </a:rPr>
              <a:t>Act I wide to Act III tight framing policy.</a:t>
            </a:r>
            <a:endParaRPr lang="de-DE" sz="1100">
              <a:solidFill>
                <a:srgbClr val="7AAAD8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8F14246-EC18-437D-A4B8-441FE25BD85A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7C8669-0E1D-4154-821A-DFDCCE0F35BF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D1D23F7-A81E-4A7E-ACF8-62273D75C2BB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21/24</a:t>
            </a:r>
          </a:p>
        </p:txBody>
      </p:sp>
    </p:spTree>
    <p:extLst>
      <p:ext uri="{BB962C8B-B14F-4D97-AF65-F5344CB8AC3E}">
        <p14:creationId xmlns:p14="http://schemas.microsoft.com/office/powerpoint/2010/main" val="272197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05A5FE4-2ABB-417D-8FD6-A904A13620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460C01C-996C-44B3-9E7E-8D77F2460879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351BF5-DBA2-418C-8146-6179B95977D2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Diagram: Master Palette Strip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721EED-40C2-4A78-BCA6-98B4235097BB}"/>
              </a:ext>
            </a:extLst>
          </p:cNvPr>
          <p:cNvSpPr/>
          <p:nvPr/>
        </p:nvSpPr>
        <p:spPr>
          <a:xfrm>
            <a:off x="975360" y="1371600"/>
            <a:ext cx="10241280" cy="425196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48922B6-5061-4D94-992B-242204E19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4637" y="2015998"/>
            <a:ext cx="8602734" cy="296316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7BB514-36BC-49D1-920D-20A90E8E1B4D}"/>
              </a:ext>
            </a:extLst>
          </p:cNvPr>
          <p:cNvSpPr txBox="1"/>
          <p:nvPr/>
        </p:nvSpPr>
        <p:spPr>
          <a:xfrm>
            <a:off x="975360" y="5760720"/>
            <a:ext cx="10241280" cy="26161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1100">
                <a:solidFill>
                  <a:srgbClr val="7AAAD8"/>
                </a:solidFill>
                <a:latin typeface="Segoe UI" panose="020B0502040204020203" pitchFamily="34" charset="0"/>
              </a:rPr>
              <a:t>Cross-department palette lock for production design, grading, and VFX.</a:t>
            </a:r>
            <a:endParaRPr lang="de-DE" sz="1100">
              <a:solidFill>
                <a:srgbClr val="7AAAD8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807364-9BED-43F2-BC09-BA9A7539420B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9D81FD-A7E9-4258-AB76-448FF5C89266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CEEF7AD-2A63-4744-895E-73478DCC30E7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22/24</a:t>
            </a:r>
          </a:p>
        </p:txBody>
      </p:sp>
    </p:spTree>
    <p:extLst>
      <p:ext uri="{BB962C8B-B14F-4D97-AF65-F5344CB8AC3E}">
        <p14:creationId xmlns:p14="http://schemas.microsoft.com/office/powerpoint/2010/main" val="280171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E0CBE82-6E02-4DF8-A264-A4FA3220D2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B5006E2-022A-47CD-82E6-71DDE44E7664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F35D046-4161-48BF-B4DC-100FC0E653DB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Appendix: Department File Map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C34761-6376-4C46-A5C2-DA3D783A1D25}"/>
              </a:ext>
            </a:extLst>
          </p:cNvPr>
          <p:cNvSpPr txBox="1"/>
          <p:nvPr/>
        </p:nvSpPr>
        <p:spPr>
          <a:xfrm>
            <a:off x="975360" y="1440180"/>
            <a:ext cx="10241280" cy="1251625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de-DE" sz="1700">
                <a:solidFill>
                  <a:srgbClr val="DFE7F3"/>
                </a:solidFill>
                <a:latin typeface="Segoe UI" panose="020B0502040204020203" pitchFamily="34" charset="0"/>
              </a:rPr>
              <a:t>• Director/DP: 00, 20, 11-16, 23, compression diagram.</a:t>
            </a:r>
          </a:p>
          <a:p>
            <a:pPr>
              <a:spcAft>
                <a:spcPts val="400"/>
              </a:spcAft>
            </a:pPr>
            <a:r>
              <a:rPr lang="de-DE" sz="1700">
                <a:solidFill>
                  <a:srgbClr val="DFE7F3"/>
                </a:solidFill>
                <a:latin typeface="Segoe UI" panose="020B0502040204020203" pitchFamily="34" charset="0"/>
              </a:rPr>
              <a:t>• Production Design: 12-16, spatial map, palette strip.</a:t>
            </a:r>
          </a:p>
          <a:p>
            <a:pPr>
              <a:spcAft>
                <a:spcPts val="400"/>
              </a:spcAft>
            </a:pPr>
            <a:r>
              <a:rPr lang="de-DE" sz="1700">
                <a:solidFill>
                  <a:srgbClr val="DFE7F3"/>
                </a:solidFill>
                <a:latin typeface="Segoe UI" panose="020B0502040204020203" pitchFamily="34" charset="0"/>
              </a:rPr>
              <a:t>• VFX: 22, 23, 13-15.</a:t>
            </a:r>
          </a:p>
          <a:p>
            <a:pPr>
              <a:spcAft>
                <a:spcPts val="400"/>
              </a:spcAft>
            </a:pPr>
            <a:r>
              <a:rPr lang="de-DE" sz="1700">
                <a:solidFill>
                  <a:srgbClr val="DFE7F3"/>
                </a:solidFill>
                <a:latin typeface="Segoe UI" panose="020B0502040204020203" pitchFamily="34" charset="0"/>
              </a:rPr>
              <a:t>• Edit/Sound: 21, 20, 16, 23.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E368F3-0A98-4817-9D9C-8A7044CBCEC0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F9F0632-DBC7-4DF8-94E3-A5164965A707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318AC9-139C-4474-92E9-C0D1BB5481E3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23/24</a:t>
            </a:r>
          </a:p>
        </p:txBody>
      </p:sp>
    </p:spTree>
    <p:extLst>
      <p:ext uri="{BB962C8B-B14F-4D97-AF65-F5344CB8AC3E}">
        <p14:creationId xmlns:p14="http://schemas.microsoft.com/office/powerpoint/2010/main" val="2706424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31195F6-6647-46E9-8891-772408989F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CEFED2E-0BDC-4ABF-A2FA-44C1681FDB73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B1874E-291C-405A-B9A8-86857FD917C9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Final Note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4DAEBD-DD9D-48AB-ADC0-619957E3F076}"/>
              </a:ext>
            </a:extLst>
          </p:cNvPr>
          <p:cNvSpPr txBox="1"/>
          <p:nvPr/>
        </p:nvSpPr>
        <p:spPr>
          <a:xfrm>
            <a:off x="1341120" y="2194560"/>
            <a:ext cx="9509760" cy="595035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600">
                <a:solidFill>
                  <a:srgbClr val="DFE7F3"/>
                </a:solidFill>
                <a:latin typeface="Segoe UI" panose="020B0502040204020203" pitchFamily="34" charset="0"/>
              </a:rPr>
              <a:t>• This bible is a drift-control system: tone, scale, and behavior must stay coherent from prep to final mix.</a:t>
            </a:r>
          </a:p>
          <a:p>
            <a:pPr>
              <a:spcAft>
                <a:spcPts val="400"/>
              </a:spcAft>
            </a:pPr>
            <a:r>
              <a:rPr lang="en-US" sz="1600">
                <a:solidFill>
                  <a:srgbClr val="DFE7F3"/>
                </a:solidFill>
                <a:latin typeface="Segoe UI" panose="020B0502040204020203" pitchFamily="34" charset="0"/>
              </a:rPr>
              <a:t>• If a choice increases spectacle but reduces meaning clarity, reject it.</a:t>
            </a:r>
            <a:endParaRPr lang="de-DE" sz="16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855FB5-4E30-4708-8F15-B16D7C005C89}"/>
              </a:ext>
            </a:extLst>
          </p:cNvPr>
          <p:cNvSpPr/>
          <p:nvPr/>
        </p:nvSpPr>
        <p:spPr>
          <a:xfrm>
            <a:off x="1341120" y="4937760"/>
            <a:ext cx="9509760" cy="960120"/>
          </a:xfrm>
          <a:prstGeom prst="rect">
            <a:avLst/>
          </a:prstGeom>
          <a:solidFill>
            <a:srgbClr val="081422"/>
          </a:solidFill>
          <a:ln w="15240">
            <a:solidFill>
              <a:srgbClr val="2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52FF26-34B8-4F81-B28C-C04E93BC246D}"/>
              </a:ext>
            </a:extLst>
          </p:cNvPr>
          <p:cNvSpPr txBox="1"/>
          <p:nvPr/>
        </p:nvSpPr>
        <p:spPr>
          <a:xfrm>
            <a:off x="1706880" y="5246370"/>
            <a:ext cx="877824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de-DE" sz="1600" b="1">
                <a:solidFill>
                  <a:srgbClr val="20CCFF"/>
                </a:solidFill>
                <a:latin typeface="Consolas" panose="020B0609020204030204" pitchFamily="49" charset="0"/>
              </a:rPr>
              <a:t>STATUS: ITERATION AKTIV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79F2077-84F9-41B3-9D97-371ABC622E91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18EFF0-183C-44A7-A116-EB1E442F293F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119177A-7ABC-43BA-9F29-82E0A3A5CC2F}"/>
              </a:ext>
            </a:extLst>
          </p:cNvPr>
          <p:cNvSpPr txBox="1"/>
          <p:nvPr/>
        </p:nvSpPr>
        <p:spPr>
          <a:xfrm>
            <a:off x="11011319" y="6515100"/>
            <a:ext cx="449161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24/24</a:t>
            </a:r>
          </a:p>
        </p:txBody>
      </p:sp>
    </p:spTree>
    <p:extLst>
      <p:ext uri="{BB962C8B-B14F-4D97-AF65-F5344CB8AC3E}">
        <p14:creationId xmlns:p14="http://schemas.microsoft.com/office/powerpoint/2010/main" val="87497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B906E7D-8A93-4FC3-A10D-B73830795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9FB02F1-DE14-403F-80CC-18E82818FD1F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F36BA3-C8A7-42F3-AFB7-608C0DE9C7DB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Global Visual North Star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E8FA1A-D550-42B2-B255-207AADFBFACA}"/>
              </a:ext>
            </a:extLst>
          </p:cNvPr>
          <p:cNvSpPr txBox="1"/>
          <p:nvPr/>
        </p:nvSpPr>
        <p:spPr>
          <a:xfrm>
            <a:off x="975360" y="1440180"/>
            <a:ext cx="10241280" cy="1974900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500">
                <a:solidFill>
                  <a:srgbClr val="DFE7F3"/>
                </a:solidFill>
                <a:latin typeface="Segoe UI" panose="020B0502040204020203" pitchFamily="34" charset="0"/>
              </a:rPr>
              <a:t>• Build a controlled, premium cosmic-horror language where revelation is the primary threat vector.</a:t>
            </a:r>
          </a:p>
          <a:p>
            <a:pPr>
              <a:spcAft>
                <a:spcPts val="400"/>
              </a:spcAft>
            </a:pPr>
            <a:r>
              <a:rPr lang="en-US" sz="1500">
                <a:solidFill>
                  <a:srgbClr val="DFE7F3"/>
                </a:solidFill>
                <a:latin typeface="Segoe UI" panose="020B0502040204020203" pitchFamily="34" charset="0"/>
              </a:rPr>
              <a:t>• Horror is epistemic first (what is learned), not attack-driven first (what lunges).</a:t>
            </a:r>
          </a:p>
          <a:p>
            <a:pPr>
              <a:spcAft>
                <a:spcPts val="400"/>
              </a:spcAft>
            </a:pPr>
            <a:r>
              <a:rPr lang="en-US" sz="1500">
                <a:solidFill>
                  <a:srgbClr val="DFE7F3"/>
                </a:solidFill>
                <a:latin typeface="Segoe UI" panose="020B0502040204020203" pitchFamily="34" charset="0"/>
              </a:rPr>
              <a:t>• Visual precision always wins over "cool chaos" or arbitrary spectacle.</a:t>
            </a:r>
          </a:p>
          <a:p>
            <a:pPr>
              <a:spcAft>
                <a:spcPts val="400"/>
              </a:spcAft>
            </a:pPr>
            <a:r>
              <a:rPr lang="en-US" sz="1500">
                <a:solidFill>
                  <a:srgbClr val="DFE7F3"/>
                </a:solidFill>
                <a:latin typeface="Segoe UI" panose="020B0502040204020203" pitchFamily="34" charset="0"/>
              </a:rPr>
              <a:t>• Opening and closing image grammar must mirror each other with a meaning shift.</a:t>
            </a:r>
          </a:p>
          <a:p>
            <a:pPr>
              <a:spcAft>
                <a:spcPts val="400"/>
              </a:spcAft>
            </a:pPr>
            <a:r>
              <a:rPr lang="en-US" sz="1500">
                <a:solidFill>
                  <a:srgbClr val="DFE7F3"/>
                </a:solidFill>
                <a:latin typeface="Segoe UI" panose="020B0502040204020203" pitchFamily="34" charset="0"/>
              </a:rPr>
              <a:t>• Frame humans as small process variables inside large intentional systems.</a:t>
            </a:r>
          </a:p>
          <a:p>
            <a:pPr>
              <a:spcAft>
                <a:spcPts val="400"/>
              </a:spcAft>
            </a:pPr>
            <a:r>
              <a:rPr lang="en-US" sz="1500">
                <a:solidFill>
                  <a:srgbClr val="DFE7F3"/>
                </a:solidFill>
                <a:latin typeface="Segoe UI" panose="020B0502040204020203" pitchFamily="34" charset="0"/>
              </a:rPr>
              <a:t>• Keep geometry readable even in fear-heavy scenes.</a:t>
            </a:r>
          </a:p>
          <a:p>
            <a:pPr>
              <a:spcAft>
                <a:spcPts val="400"/>
              </a:spcAft>
            </a:pPr>
            <a:r>
              <a:rPr lang="en-US" sz="1500">
                <a:solidFill>
                  <a:srgbClr val="DFE7F3"/>
                </a:solidFill>
                <a:latin typeface="Segoe UI" panose="020B0502040204020203" pitchFamily="34" charset="0"/>
              </a:rPr>
              <a:t>• Use silence and low-frequency hum as system-state indicators.</a:t>
            </a:r>
            <a:endParaRPr lang="de-DE" sz="15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36DD34-6F34-474C-BEE3-3272431EFF8A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2ACD37-8A64-4FB2-9459-4A4B02C7D825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C31F61-2EF7-46B8-80ED-11FD670CE5CE}"/>
              </a:ext>
            </a:extLst>
          </p:cNvPr>
          <p:cNvSpPr txBox="1"/>
          <p:nvPr/>
        </p:nvSpPr>
        <p:spPr>
          <a:xfrm>
            <a:off x="11067424" y="6515100"/>
            <a:ext cx="39305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3/24</a:t>
            </a:r>
          </a:p>
        </p:txBody>
      </p:sp>
    </p:spTree>
    <p:extLst>
      <p:ext uri="{BB962C8B-B14F-4D97-AF65-F5344CB8AC3E}">
        <p14:creationId xmlns:p14="http://schemas.microsoft.com/office/powerpoint/2010/main" val="51587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5CA32D5-DC7A-4C3F-B697-D9665B0F4C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05E7A58-A6F1-4B72-B962-1F7D70CA245F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29D8F3-369E-47F3-BB6C-5FC0E6E355BA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en-US" sz="2800">
                <a:solidFill>
                  <a:srgbClr val="E8EEF8"/>
                </a:solidFill>
                <a:latin typeface="Segoe UI Semibold" panose="020B0702040204020203" pitchFamily="34" charset="0"/>
              </a:rPr>
              <a:t>Global Key Frames &amp; Tone Controls</a:t>
            </a:r>
            <a:endParaRPr lang="de-DE" sz="2800">
              <a:solidFill>
                <a:srgbClr val="E8EEF8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C993CB-2229-4EE5-BAD7-5ABF1C0F67ED}"/>
              </a:ext>
            </a:extLst>
          </p:cNvPr>
          <p:cNvSpPr txBox="1"/>
          <p:nvPr/>
        </p:nvSpPr>
        <p:spPr>
          <a:xfrm>
            <a:off x="975360" y="1440180"/>
            <a:ext cx="10241280" cy="2262158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KF-01: White void aerial, tiny helicopter, distorted signal, no stable orientation.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KF-02: Corridor contact at Camp D1, wrong-normal order, measured proximity.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KF-03: Iteration chamber reveal, rows first, people second, meaning last.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KF-04: Isolationsraum mirror close, pupil shift, procedural dread.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KF-05: Closing aerial mirror with `STATUS: ITERATION AKTIV`.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Practical: Snow, wind, camp props, corridor texture, actor-light interaction, near-surface set detail.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VFX: Depth extension, subtle living-material micro-motion, archive relief activity, scale continuity.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Exterior: low-contrast cold whites with directional wind streak highlights.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Camp: practical motivated pools, darker corners that keep geometry intact.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05A4B8-1E15-4054-81BA-60F459060510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0BD09F4-D4B9-46C2-9F75-AC5954B1598B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DD323D-99D1-4095-8301-D30D077825D7}"/>
              </a:ext>
            </a:extLst>
          </p:cNvPr>
          <p:cNvSpPr txBox="1"/>
          <p:nvPr/>
        </p:nvSpPr>
        <p:spPr>
          <a:xfrm>
            <a:off x="11067424" y="6515100"/>
            <a:ext cx="39305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4/24</a:t>
            </a:r>
          </a:p>
        </p:txBody>
      </p:sp>
    </p:spTree>
    <p:extLst>
      <p:ext uri="{BB962C8B-B14F-4D97-AF65-F5344CB8AC3E}">
        <p14:creationId xmlns:p14="http://schemas.microsoft.com/office/powerpoint/2010/main" val="114764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E3A1F86-86CB-4E15-A898-DB63580019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78F0544-F9A8-4729-8D87-642151976CE3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45E4738-5A76-42F8-AF01-BEF479669889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pt-BR" sz="2800">
                <a:solidFill>
                  <a:srgbClr val="E8EEF8"/>
                </a:solidFill>
                <a:latin typeface="Segoe UI Semibold" panose="020B0702040204020203" pitchFamily="34" charset="0"/>
              </a:rPr>
              <a:t>Protagonist Visual: Dr. Elias Keller</a:t>
            </a:r>
            <a:endParaRPr lang="de-DE" sz="2800">
              <a:solidFill>
                <a:srgbClr val="E8EEF8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FE05E92-FC7B-4279-98CF-5EE0A902D113}"/>
              </a:ext>
            </a:extLst>
          </p:cNvPr>
          <p:cNvSpPr/>
          <p:nvPr/>
        </p:nvSpPr>
        <p:spPr>
          <a:xfrm>
            <a:off x="7437120" y="1440180"/>
            <a:ext cx="3779519" cy="45262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F1F53A-AA4D-4EDB-BA16-DED04199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73" y="2209673"/>
            <a:ext cx="1991529" cy="29872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3F30F0C-E365-4CF2-B991-16A07C602980}"/>
              </a:ext>
            </a:extLst>
          </p:cNvPr>
          <p:cNvSpPr txBox="1"/>
          <p:nvPr/>
        </p:nvSpPr>
        <p:spPr>
          <a:xfrm>
            <a:off x="975360" y="1440180"/>
            <a:ext cx="6096000" cy="2462213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Present Keller as a control-driven scientist whose grief slowly breaks visual certainty.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Keller never plays as an action hero silhouette.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Inner conflict must be readable in micro-behavior before dialogue states it.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His final ambiguity (accepted vs replaced) must remain unresolved visually.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KF-01: Helicopter interior, photo of son, muted side light.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KF-02: Notebook insert ("verstehe" crossed into "beweise").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KF-03: Subtle blood trace after registration moment.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Act I: neutral cool key, clean facial planes.</a:t>
            </a:r>
          </a:p>
          <a:p>
            <a:pPr>
              <a:spcAft>
                <a:spcPts val="400"/>
              </a:spcAft>
            </a:pPr>
            <a:r>
              <a:rPr lang="de-DE" sz="1300">
                <a:solidFill>
                  <a:srgbClr val="DFE7F3"/>
                </a:solidFill>
                <a:latin typeface="Segoe UI" panose="020B0502040204020203" pitchFamily="34" charset="0"/>
              </a:rPr>
              <a:t>• Act II: harder side ratio, deeper orbit shadows under eye.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C9D37B7-7CBB-469F-8ACD-0598680C08B2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F74B29E-9D4C-44D4-B529-7DED435EBE28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8CA8A98-9270-4EE4-B5AC-47EF81D8F952}"/>
              </a:ext>
            </a:extLst>
          </p:cNvPr>
          <p:cNvSpPr txBox="1"/>
          <p:nvPr/>
        </p:nvSpPr>
        <p:spPr>
          <a:xfrm>
            <a:off x="11067424" y="6515100"/>
            <a:ext cx="39305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5/24</a:t>
            </a:r>
          </a:p>
        </p:txBody>
      </p:sp>
    </p:spTree>
    <p:extLst>
      <p:ext uri="{BB962C8B-B14F-4D97-AF65-F5344CB8AC3E}">
        <p14:creationId xmlns:p14="http://schemas.microsoft.com/office/powerpoint/2010/main" val="288405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FD8506D-9B44-4F1F-BB12-5A9CED87D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2CDA84-2CC7-4327-84DC-220F5C3BDC4B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1F55426-CF21-460C-877F-AB9C03F89D87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Protagonist Visual: Dr. Lena Hartmann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450167-0F15-4340-996F-A68CDEF7B39B}"/>
              </a:ext>
            </a:extLst>
          </p:cNvPr>
          <p:cNvSpPr/>
          <p:nvPr/>
        </p:nvSpPr>
        <p:spPr>
          <a:xfrm>
            <a:off x="7437120" y="1440180"/>
            <a:ext cx="3779519" cy="45262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8E1AEC-7679-49F9-8CE3-B255D13D3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73" y="2209673"/>
            <a:ext cx="1991529" cy="29872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C0BF339-257A-4968-A036-237BAD2FB9BF}"/>
              </a:ext>
            </a:extLst>
          </p:cNvPr>
          <p:cNvSpPr txBox="1"/>
          <p:nvPr/>
        </p:nvSpPr>
        <p:spPr>
          <a:xfrm>
            <a:off x="975360" y="1440180"/>
            <a:ext cx="6096000" cy="2462213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Frame Hartmann as the film's ethical optics system, reading risk before others verbalize it.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Hartmann's authority is observational precision, not volume.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Her choices must feel active, not reactive.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She is the first reliable witness of Keller's instability markers.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KF-01: glance from son photo to Keller.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KF-02: covert glove bagging after blood trace.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KF-03: measured look during pupil anomaly.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Cooler fill values than Keller for objective contrast.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Side-lit profile in diagnostic scenes to emphasize analytical edge.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FD782E-4348-4290-9182-9E7E1BEA5B99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7DD081-CC67-4A8D-AF35-44551F56090B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4FAC4B-155B-4602-91F8-6B678131EF4E}"/>
              </a:ext>
            </a:extLst>
          </p:cNvPr>
          <p:cNvSpPr txBox="1"/>
          <p:nvPr/>
        </p:nvSpPr>
        <p:spPr>
          <a:xfrm>
            <a:off x="11067424" y="6515100"/>
            <a:ext cx="39305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6/24</a:t>
            </a:r>
          </a:p>
        </p:txBody>
      </p:sp>
    </p:spTree>
    <p:extLst>
      <p:ext uri="{BB962C8B-B14F-4D97-AF65-F5344CB8AC3E}">
        <p14:creationId xmlns:p14="http://schemas.microsoft.com/office/powerpoint/2010/main" val="126854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5BA488B-10A9-4536-A2E1-00BBD66186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3BB74EC-C93A-4166-BC0D-9B18F3D129CF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12B301-841E-4AA7-95E9-3B1165E9CEB3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Protagonist Visual: Ensemble Dynamics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C7CB20-8114-4A1F-82CB-B383A60C5861}"/>
              </a:ext>
            </a:extLst>
          </p:cNvPr>
          <p:cNvSpPr/>
          <p:nvPr/>
        </p:nvSpPr>
        <p:spPr>
          <a:xfrm>
            <a:off x="7437120" y="1440180"/>
            <a:ext cx="3779519" cy="45262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F133A2-FBD5-48CE-B808-6DE5C8919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73" y="2209673"/>
            <a:ext cx="1991529" cy="29872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5CE699C-9340-4214-B9A2-D2F3B6C8E59D}"/>
              </a:ext>
            </a:extLst>
          </p:cNvPr>
          <p:cNvSpPr txBox="1"/>
          <p:nvPr/>
        </p:nvSpPr>
        <p:spPr>
          <a:xfrm>
            <a:off x="975360" y="1440180"/>
            <a:ext cx="6096000" cy="2462213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Make each ensemble member visually legible as a distinct survival logic under the same system pressure.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Ensemble blocking must communicate fracture over time.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Utility props are identity signals, not decoration.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Team shape changes after Alvarez loss must be immediately readable.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KF-01: full six-person configuration at Camp D1 entry.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KF-02: split attention around corridor contact.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KF-03: borehole edge debate under weather clock.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Shared practical key with subtle character-specific edge response.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More negative fill as hierarchy breaks down.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5C0B3F-32A4-4108-9E01-0D5ABFD8515A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27F5A20-CE4E-444E-800B-BD3572A86F91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C874C27-C268-4DF9-9676-509357E14B06}"/>
              </a:ext>
            </a:extLst>
          </p:cNvPr>
          <p:cNvSpPr txBox="1"/>
          <p:nvPr/>
        </p:nvSpPr>
        <p:spPr>
          <a:xfrm>
            <a:off x="11067424" y="6515100"/>
            <a:ext cx="39305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7/24</a:t>
            </a:r>
          </a:p>
        </p:txBody>
      </p:sp>
    </p:spTree>
    <p:extLst>
      <p:ext uri="{BB962C8B-B14F-4D97-AF65-F5344CB8AC3E}">
        <p14:creationId xmlns:p14="http://schemas.microsoft.com/office/powerpoint/2010/main" val="55513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9F9D7E8-C6E4-4C2C-85A0-8F6B28340A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360977C-BD6B-44DA-A123-0C2AC1627FC5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A792FA-62E2-4302-A617-3E5BA5FE1FDF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Environment: Antarctic Surface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449A3B9-07B6-4081-BDA3-C81258D9E7EA}"/>
              </a:ext>
            </a:extLst>
          </p:cNvPr>
          <p:cNvSpPr/>
          <p:nvPr/>
        </p:nvSpPr>
        <p:spPr>
          <a:xfrm>
            <a:off x="7437120" y="1440180"/>
            <a:ext cx="3779519" cy="45262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F454E4-9AEC-41E9-B518-EEA1DC66C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73" y="2209673"/>
            <a:ext cx="1991529" cy="29872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CF9B8A9-0900-49D7-BAEE-6AB35095126C}"/>
              </a:ext>
            </a:extLst>
          </p:cNvPr>
          <p:cNvSpPr txBox="1"/>
          <p:nvPr/>
        </p:nvSpPr>
        <p:spPr>
          <a:xfrm>
            <a:off x="975360" y="1440180"/>
            <a:ext cx="6096000" cy="2964914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Use the surface world as scale-negation space where humans read as fragile temporary entries.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Surface frames must communicate orientation loss before threat.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Helicopter scale must stay modest, never heroic.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Opening/closing aerial language must match structurally.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KF-01: opening aerial void with tiny black helicopter.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KF-02: Camp D1 landing in blown snow haze.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KF-03: borehole perimeter in low-contrast morning grey.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Overcast diffuse key, low shadow separation.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Avoid rich blue skies; preserve muted polar tonality.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Act I opening: horizon intentionally unstable or absent.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Mid exterior operational beats: limited horizon return for tactical orientation.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B6BDA-844B-4F60-9330-5136026A4DC2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EE2A45-7423-4D7F-B63C-10069E18B179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D4FF4D-DC57-48D3-AC28-FABE824B5776}"/>
              </a:ext>
            </a:extLst>
          </p:cNvPr>
          <p:cNvSpPr txBox="1"/>
          <p:nvPr/>
        </p:nvSpPr>
        <p:spPr>
          <a:xfrm>
            <a:off x="11067424" y="6515100"/>
            <a:ext cx="39305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8/24</a:t>
            </a:r>
          </a:p>
        </p:txBody>
      </p:sp>
    </p:spTree>
    <p:extLst>
      <p:ext uri="{BB962C8B-B14F-4D97-AF65-F5344CB8AC3E}">
        <p14:creationId xmlns:p14="http://schemas.microsoft.com/office/powerpoint/2010/main" val="32253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2749499-062A-4483-AABE-50458BDE64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80E1B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FABDCC0-917A-4C0C-94AC-CB5D65F16EF2}"/>
              </a:ext>
            </a:extLst>
          </p:cNvPr>
          <p:cNvSpPr/>
          <p:nvPr/>
        </p:nvSpPr>
        <p:spPr>
          <a:xfrm>
            <a:off x="0" y="0"/>
            <a:ext cx="12192000" cy="82296"/>
          </a:xfrm>
          <a:prstGeom prst="rect">
            <a:avLst/>
          </a:prstGeom>
          <a:solidFill>
            <a:srgbClr val="20CC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32C4DD-F3D8-4EE0-852E-DD8F4E203BE5}"/>
              </a:ext>
            </a:extLst>
          </p:cNvPr>
          <p:cNvSpPr txBox="1"/>
          <p:nvPr/>
        </p:nvSpPr>
        <p:spPr>
          <a:xfrm>
            <a:off x="731520" y="342900"/>
            <a:ext cx="10728960" cy="52322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r>
              <a:rPr lang="de-DE" sz="2800">
                <a:solidFill>
                  <a:srgbClr val="E8EEF8"/>
                </a:solidFill>
                <a:latin typeface="Segoe UI Semibold" panose="020B0702040204020203" pitchFamily="34" charset="0"/>
              </a:rPr>
              <a:t>Environment: Camp D1 (Wrong Normal)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45D949-2C39-43C8-B62E-9B932AFB92E8}"/>
              </a:ext>
            </a:extLst>
          </p:cNvPr>
          <p:cNvSpPr/>
          <p:nvPr/>
        </p:nvSpPr>
        <p:spPr>
          <a:xfrm>
            <a:off x="7437120" y="1440180"/>
            <a:ext cx="3779519" cy="4526280"/>
          </a:xfrm>
          <a:prstGeom prst="rect">
            <a:avLst/>
          </a:prstGeom>
          <a:noFill/>
          <a:ln w="19050" cap="flat" cmpd="sng" algn="ctr">
            <a:solidFill>
              <a:srgbClr val="2F557E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498E66-B2C4-457A-BC1F-9F8CA4E69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73" y="2209673"/>
            <a:ext cx="1991529" cy="29872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1503A67-382E-4CF8-B6C5-ECD9D6808A92}"/>
              </a:ext>
            </a:extLst>
          </p:cNvPr>
          <p:cNvSpPr txBox="1"/>
          <p:nvPr/>
        </p:nvSpPr>
        <p:spPr>
          <a:xfrm>
            <a:off x="975360" y="1440180"/>
            <a:ext cx="6096000" cy="2964914"/>
          </a:xfrm>
          <a:prstGeom prst="rect">
            <a:avLst/>
          </a:prstGeom>
          <a:noFill/>
        </p:spPr>
        <p:txBody>
          <a:bodyPr vert="horz" wrap="square" lIns="25400" tIns="25400" rIns="25400" bIns="25400" rtlCol="0">
            <a:normAutofit/>
          </a:bodyPr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Present Camp D1 as "wrong normal" architecture where procedural order replaces human panic.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Camp should feel active-adjacent, not abandoned-ruin.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Every room must imply previous methodical action.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Corridor contact scene must read as measurement, not attack.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KF-01: first entry into ordered but empty main module.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KF-02: wall protocol drawings under controlled flashlight sweep.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KF-03: black wall substance pulse and retreat.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Day interiors: practical cool utility lighting with dead zones.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Night interiors: red-emergency accents plus narrow flashlight keys.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Cleanly stacked gloves and tools left in usable order.</a:t>
            </a:r>
          </a:p>
          <a:p>
            <a:pPr>
              <a:spcAft>
                <a:spcPts val="400"/>
              </a:spcAft>
            </a:pPr>
            <a:r>
              <a:rPr lang="en-US" sz="1300">
                <a:solidFill>
                  <a:srgbClr val="DFE7F3"/>
                </a:solidFill>
                <a:latin typeface="Segoe UI" panose="020B0502040204020203" pitchFamily="34" charset="0"/>
              </a:rPr>
              <a:t>• Precisely labeled sample containers and marked workstation lines.</a:t>
            </a:r>
            <a:endParaRPr lang="de-DE" sz="1300">
              <a:solidFill>
                <a:srgbClr val="DFE7F3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44BD1E-143C-4ED6-A8F9-DEA440DB8A8A}"/>
              </a:ext>
            </a:extLst>
          </p:cNvPr>
          <p:cNvSpPr/>
          <p:nvPr/>
        </p:nvSpPr>
        <p:spPr>
          <a:xfrm>
            <a:off x="731520" y="6438900"/>
            <a:ext cx="10728960" cy="10160"/>
          </a:xfrm>
          <a:prstGeom prst="rect">
            <a:avLst/>
          </a:prstGeom>
          <a:noFill/>
          <a:ln w="10160" cap="flat" cmpd="sng" algn="ctr">
            <a:solidFill>
              <a:srgbClr val="20CC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67AA338-A26C-4FD6-B0F9-C29411358E81}"/>
              </a:ext>
            </a:extLst>
          </p:cNvPr>
          <p:cNvSpPr txBox="1"/>
          <p:nvPr/>
        </p:nvSpPr>
        <p:spPr>
          <a:xfrm>
            <a:off x="731520" y="6515100"/>
            <a:ext cx="178606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00">
                <a:solidFill>
                  <a:srgbClr val="78A0CA"/>
                </a:solidFill>
                <a:latin typeface="Segoe UI" panose="020B0502040204020203" pitchFamily="34" charset="0"/>
              </a:rPr>
              <a:t>AT THE MOUNTAINS OF MADNESS</a:t>
            </a:r>
            <a:endParaRPr lang="de-DE" sz="800">
              <a:solidFill>
                <a:srgbClr val="78A0CA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C53FF-AA5E-4A64-965F-B544F3B200A0}"/>
              </a:ext>
            </a:extLst>
          </p:cNvPr>
          <p:cNvSpPr txBox="1"/>
          <p:nvPr/>
        </p:nvSpPr>
        <p:spPr>
          <a:xfrm>
            <a:off x="11067424" y="6515100"/>
            <a:ext cx="393056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de-DE" sz="800">
                <a:solidFill>
                  <a:srgbClr val="78A0CA"/>
                </a:solidFill>
                <a:latin typeface="Segoe UI" panose="020B0502040204020203" pitchFamily="34" charset="0"/>
              </a:rPr>
              <a:t>9/24</a:t>
            </a:r>
          </a:p>
        </p:txBody>
      </p:sp>
    </p:spTree>
    <p:extLst>
      <p:ext uri="{BB962C8B-B14F-4D97-AF65-F5344CB8AC3E}">
        <p14:creationId xmlns:p14="http://schemas.microsoft.com/office/powerpoint/2010/main" val="9766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2644</Words>
  <Application>Microsoft Office PowerPoint</Application>
  <PresentationFormat>Benutzerdefiniert</PresentationFormat>
  <Paragraphs>251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Segoe UI</vt:lpstr>
      <vt:lpstr>Segoe UI Semibold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Ralf Krümmel</dc:creator>
  <cp:lastModifiedBy>Ralf Krümmel</cp:lastModifiedBy>
  <cp:revision>1</cp:revision>
  <dcterms:created xsi:type="dcterms:W3CDTF">2026-02-21T08:56:21Z</dcterms:created>
  <dcterms:modified xsi:type="dcterms:W3CDTF">2026-02-21T08:56:22Z</dcterms:modified>
</cp:coreProperties>
</file>